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AC8C8"/>
    <a:srgbClr val="3B3838"/>
    <a:srgbClr val="666465"/>
    <a:srgbClr val="A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0"/>
    <p:restoredTop sz="94889" autoAdjust="0"/>
  </p:normalViewPr>
  <p:slideViewPr>
    <p:cSldViewPr snapToGrid="0" snapToObjects="1">
      <p:cViewPr>
        <p:scale>
          <a:sx n="100" d="100"/>
          <a:sy n="100" d="100"/>
        </p:scale>
        <p:origin x="888" y="-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1DFA-9E8C-014D-87CE-EE3A1F734C8B}" type="datetimeFigureOut">
              <a:rPr lang="pt-BR" smtClean="0"/>
              <a:t>25/01/2024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6901-9106-2A41-8FD4-5C938AFAB9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77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1DFA-9E8C-014D-87CE-EE3A1F734C8B}" type="datetimeFigureOut">
              <a:rPr lang="pt-BR" smtClean="0"/>
              <a:t>25/01/2024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6901-9106-2A41-8FD4-5C938AFAB9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101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1DFA-9E8C-014D-87CE-EE3A1F734C8B}" type="datetimeFigureOut">
              <a:rPr lang="pt-BR" smtClean="0"/>
              <a:t>25/01/2024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6901-9106-2A41-8FD4-5C938AFAB9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798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1DFA-9E8C-014D-87CE-EE3A1F734C8B}" type="datetimeFigureOut">
              <a:rPr lang="pt-BR" smtClean="0"/>
              <a:t>25/01/2024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6901-9106-2A41-8FD4-5C938AFAB9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986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1DFA-9E8C-014D-87CE-EE3A1F734C8B}" type="datetimeFigureOut">
              <a:rPr lang="pt-BR" smtClean="0"/>
              <a:t>25/01/2024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6901-9106-2A41-8FD4-5C938AFAB9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25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1DFA-9E8C-014D-87CE-EE3A1F734C8B}" type="datetimeFigureOut">
              <a:rPr lang="pt-BR" smtClean="0"/>
              <a:t>25/01/2024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6901-9106-2A41-8FD4-5C938AFAB9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44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1DFA-9E8C-014D-87CE-EE3A1F734C8B}" type="datetimeFigureOut">
              <a:rPr lang="pt-BR" smtClean="0"/>
              <a:t>25/01/2024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6901-9106-2A41-8FD4-5C938AFAB9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87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1DFA-9E8C-014D-87CE-EE3A1F734C8B}" type="datetimeFigureOut">
              <a:rPr lang="pt-BR" smtClean="0"/>
              <a:t>25/01/2024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6901-9106-2A41-8FD4-5C938AFAB9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16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1DFA-9E8C-014D-87CE-EE3A1F734C8B}" type="datetimeFigureOut">
              <a:rPr lang="pt-BR" smtClean="0"/>
              <a:t>25/01/2024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6901-9106-2A41-8FD4-5C938AFAB9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049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1DFA-9E8C-014D-87CE-EE3A1F734C8B}" type="datetimeFigureOut">
              <a:rPr lang="pt-BR" smtClean="0"/>
              <a:t>25/01/2024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6901-9106-2A41-8FD4-5C938AFAB9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02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1DFA-9E8C-014D-87CE-EE3A1F734C8B}" type="datetimeFigureOut">
              <a:rPr lang="pt-BR" smtClean="0"/>
              <a:t>25/01/2024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6901-9106-2A41-8FD4-5C938AFAB9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404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71DFA-9E8C-014D-87CE-EE3A1F734C8B}" type="datetimeFigureOut">
              <a:rPr lang="pt-BR" smtClean="0"/>
              <a:t>25/01/2024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C6901-9106-2A41-8FD4-5C938AFAB9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89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420C941B-62FA-F742-95FB-0037A55907F6}"/>
              </a:ext>
            </a:extLst>
          </p:cNvPr>
          <p:cNvSpPr/>
          <p:nvPr/>
        </p:nvSpPr>
        <p:spPr>
          <a:xfrm>
            <a:off x="0" y="-163744"/>
            <a:ext cx="6858000" cy="990686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4000"/>
                  <a:lumOff val="36000"/>
                </a:schemeClr>
              </a:gs>
              <a:gs pos="100000">
                <a:srgbClr val="BDBFC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0D7E96-D0E4-8443-BD5B-98A3CFED7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078" y="279083"/>
            <a:ext cx="4624935" cy="1270354"/>
          </a:xfrm>
        </p:spPr>
        <p:txBody>
          <a:bodyPr>
            <a:noAutofit/>
          </a:bodyPr>
          <a:lstStyle/>
          <a:p>
            <a:pPr algn="l"/>
            <a:r>
              <a:rPr lang="pt-BR" sz="3600" b="1" dirty="0">
                <a:latin typeface="League Spartan" panose="00000800000000000000" pitchFamily="50" charset="0"/>
              </a:rPr>
              <a:t>TRIBUTO EM FOCO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E4632C7F-4752-3F4B-9D1A-352B4F82B0F5}"/>
              </a:ext>
            </a:extLst>
          </p:cNvPr>
          <p:cNvCxnSpPr>
            <a:cxnSpLocks/>
          </p:cNvCxnSpPr>
          <p:nvPr/>
        </p:nvCxnSpPr>
        <p:spPr>
          <a:xfrm>
            <a:off x="513468" y="1493576"/>
            <a:ext cx="403163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ítulo 1">
            <a:extLst>
              <a:ext uri="{FF2B5EF4-FFF2-40B4-BE49-F238E27FC236}">
                <a16:creationId xmlns:a16="http://schemas.microsoft.com/office/drawing/2014/main" id="{561F181C-5289-D546-A7FA-73086055D319}"/>
              </a:ext>
            </a:extLst>
          </p:cNvPr>
          <p:cNvSpPr txBox="1">
            <a:spLocks/>
          </p:cNvSpPr>
          <p:nvPr/>
        </p:nvSpPr>
        <p:spPr>
          <a:xfrm>
            <a:off x="430880" y="-54320"/>
            <a:ext cx="5872262" cy="19500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t-BR" sz="1800" b="1" cap="small" dirty="0">
                <a:solidFill>
                  <a:schemeClr val="bg2">
                    <a:lumMod val="25000"/>
                  </a:schemeClr>
                </a:solidFill>
              </a:rPr>
              <a:t>Uma parceria da QS Consultoria Tributária e </a:t>
            </a:r>
            <a:r>
              <a:rPr lang="pt-BR" sz="1800" b="1" cap="small" dirty="0" err="1">
                <a:solidFill>
                  <a:schemeClr val="bg2">
                    <a:lumMod val="25000"/>
                  </a:schemeClr>
                </a:solidFill>
              </a:rPr>
              <a:t>AbriLivre</a:t>
            </a:r>
            <a:r>
              <a:rPr lang="pt-BR" sz="1800" b="1" cap="small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pt-BR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E11B2DBC-E07C-F743-B540-821E112F2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38" y="55114"/>
            <a:ext cx="3155933" cy="65813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8ED8C87-4721-469B-BE66-E69BDFB6E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094" y="162881"/>
            <a:ext cx="1970147" cy="427364"/>
          </a:xfrm>
          <a:prstGeom prst="rect">
            <a:avLst/>
          </a:prstGeom>
        </p:spPr>
      </p:pic>
      <p:pic>
        <p:nvPicPr>
          <p:cNvPr id="6" name="Gráfico 5" descr="Alvo com preenchimento sólido">
            <a:extLst>
              <a:ext uri="{FF2B5EF4-FFF2-40B4-BE49-F238E27FC236}">
                <a16:creationId xmlns:a16="http://schemas.microsoft.com/office/drawing/2014/main" id="{32367752-344E-4BE9-812E-138EDE784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2856" y="763373"/>
            <a:ext cx="776596" cy="776596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FCC95C72-CB2D-4842-86AA-214C3DF45184}"/>
              </a:ext>
            </a:extLst>
          </p:cNvPr>
          <p:cNvSpPr/>
          <p:nvPr/>
        </p:nvSpPr>
        <p:spPr>
          <a:xfrm>
            <a:off x="3074890" y="4976123"/>
            <a:ext cx="3769202" cy="16590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r>
              <a:rPr lang="pt-BR" sz="1100" dirty="0">
                <a:solidFill>
                  <a:schemeClr val="tx1"/>
                </a:solidFill>
              </a:rPr>
              <a:t>A alíquota fixa e única do Imposto sobre Circulação de Mercadorias e Serviços (ICMS) na gasolina, diesel e biodiesel será reajustada a partir do dia 1º de fevereiro. Atualmente, o ICMS da gasolina é de R$ 1,22 por litro e o do Diesel e biodiesel R$ 0,94 por litro. Com os reajustes, os valores serão R$ 1,37  (alta de R$ 0,15) e R$ 1,06 (alta de R$ 0,12), respectivamente. O aumento do imposto já era previsto desde outubro do ano passado, quando o Conselho Nacional de Política Fazendária (Confaz) emitiu um despacho informando o reajuste do ICMS da gasolina e do diesel, com alta média de 12,5%.</a:t>
            </a: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87D04903-D3B5-4A21-BD56-40172FDCF248}"/>
              </a:ext>
            </a:extLst>
          </p:cNvPr>
          <p:cNvSpPr txBox="1">
            <a:spLocks/>
          </p:cNvSpPr>
          <p:nvPr/>
        </p:nvSpPr>
        <p:spPr>
          <a:xfrm>
            <a:off x="3060982" y="4391597"/>
            <a:ext cx="3769202" cy="21247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endParaRPr lang="pt-BR" sz="1800" dirty="0">
              <a:solidFill>
                <a:schemeClr val="bg2">
                  <a:lumMod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384ED1D3-2B1E-4A58-80F8-5733D0A17A34}"/>
              </a:ext>
            </a:extLst>
          </p:cNvPr>
          <p:cNvSpPr txBox="1">
            <a:spLocks/>
          </p:cNvSpPr>
          <p:nvPr/>
        </p:nvSpPr>
        <p:spPr>
          <a:xfrm>
            <a:off x="15558" y="2360160"/>
            <a:ext cx="3803004" cy="17675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pt-BR" sz="1800" dirty="0">
              <a:solidFill>
                <a:schemeClr val="bg2">
                  <a:lumMod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ED9D61E-3A08-4B0E-B923-C5D3938361B8}"/>
              </a:ext>
            </a:extLst>
          </p:cNvPr>
          <p:cNvSpPr/>
          <p:nvPr/>
        </p:nvSpPr>
        <p:spPr>
          <a:xfrm>
            <a:off x="6943" y="7184182"/>
            <a:ext cx="3876528" cy="19817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r>
              <a:rPr lang="pt-BR" sz="1100" dirty="0">
                <a:solidFill>
                  <a:schemeClr val="tx1"/>
                </a:solidFill>
              </a:rPr>
              <a:t>Esse foi o resultado da sétima reunião ordinária do Colégio de Procuradores, da Procuradoria Geral do Estado de Mato Grosso (PGE). O preço dos combustíveis é um assunto em pauta desde 2002 e que sempre está em pauta. Leonardo ressalta que a PGE fez um trabalho importante ao abraçar esta causa, que já se arrastava há tanto tempo. “Os procuradores da PGE foram corajosos e eficientes para solucionar um problema de mais de 20 anos. E, assim, a tendência é de que o público comece a sentir efetivamente esse resultado no bolso”. </a:t>
            </a: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E36A2895-C8C7-4EE2-9575-F55D80FD4A8C}"/>
              </a:ext>
            </a:extLst>
          </p:cNvPr>
          <p:cNvSpPr txBox="1">
            <a:spLocks/>
          </p:cNvSpPr>
          <p:nvPr/>
        </p:nvSpPr>
        <p:spPr>
          <a:xfrm>
            <a:off x="-6942" y="7289917"/>
            <a:ext cx="3238499" cy="11727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pt-BR" sz="1800" dirty="0">
              <a:solidFill>
                <a:schemeClr val="bg2">
                  <a:lumMod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8F7DC042-6582-469D-8397-C3C8C7B767C4}"/>
              </a:ext>
            </a:extLst>
          </p:cNvPr>
          <p:cNvSpPr txBox="1">
            <a:spLocks/>
          </p:cNvSpPr>
          <p:nvPr/>
        </p:nvSpPr>
        <p:spPr>
          <a:xfrm>
            <a:off x="4448241" y="5875931"/>
            <a:ext cx="4791701" cy="19500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t-BR" sz="1800" b="1" cap="small" dirty="0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</a:rPr>
              <a:t>Inserir foto</a:t>
            </a:r>
            <a:endParaRPr lang="pt-BR" sz="1800" dirty="0">
              <a:solidFill>
                <a:schemeClr val="bg2">
                  <a:lumMod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1862419F-F309-43CA-B15A-388F7FA3F393}"/>
              </a:ext>
            </a:extLst>
          </p:cNvPr>
          <p:cNvSpPr txBox="1">
            <a:spLocks/>
          </p:cNvSpPr>
          <p:nvPr/>
        </p:nvSpPr>
        <p:spPr>
          <a:xfrm>
            <a:off x="159393" y="3751561"/>
            <a:ext cx="4791701" cy="19500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t-BR" sz="1800" b="1" cap="small" dirty="0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</a:rPr>
              <a:t>Inserir foto</a:t>
            </a:r>
            <a:endParaRPr lang="pt-BR" sz="1800" dirty="0">
              <a:solidFill>
                <a:schemeClr val="bg2">
                  <a:lumMod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F2C1FB6D-2101-4583-949B-6E2C536868B9}"/>
              </a:ext>
            </a:extLst>
          </p:cNvPr>
          <p:cNvSpPr txBox="1">
            <a:spLocks/>
          </p:cNvSpPr>
          <p:nvPr/>
        </p:nvSpPr>
        <p:spPr>
          <a:xfrm>
            <a:off x="5532263" y="1741766"/>
            <a:ext cx="4791701" cy="19500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t-BR" sz="1800" b="1" cap="small" dirty="0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</a:rPr>
              <a:t>Inserir foto</a:t>
            </a:r>
            <a:endParaRPr lang="pt-BR" sz="1800" dirty="0">
              <a:solidFill>
                <a:schemeClr val="bg2">
                  <a:lumMod val="2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6A44D9B-8838-4A53-B980-B66902ACB7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942" y="6695233"/>
            <a:ext cx="3904300" cy="606222"/>
          </a:xfrm>
          <a:prstGeom prst="rect">
            <a:avLst/>
          </a:prstGeom>
        </p:spPr>
      </p:pic>
      <p:sp>
        <p:nvSpPr>
          <p:cNvPr id="34" name="Título 1">
            <a:extLst>
              <a:ext uri="{FF2B5EF4-FFF2-40B4-BE49-F238E27FC236}">
                <a16:creationId xmlns:a16="http://schemas.microsoft.com/office/drawing/2014/main" id="{13AA26DB-0A1A-48E7-9598-E9887A974E63}"/>
              </a:ext>
            </a:extLst>
          </p:cNvPr>
          <p:cNvSpPr txBox="1">
            <a:spLocks/>
          </p:cNvSpPr>
          <p:nvPr/>
        </p:nvSpPr>
        <p:spPr>
          <a:xfrm>
            <a:off x="-58028" y="6857642"/>
            <a:ext cx="3941499" cy="4100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sz="1400" b="1" dirty="0">
                <a:solidFill>
                  <a:schemeClr val="bg1"/>
                </a:solidFill>
                <a:latin typeface="League Spartan" panose="00000800000000000000" pitchFamily="50" charset="0"/>
              </a:rPr>
              <a:t>EM 2023, PGE DO MATO GROSSO LIBEROU POSTOS PARA LIVRE PRÁTICA DE PREÇO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C71AA0E9-F7CB-4B00-A407-1E366E1D3E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7357" y="6712106"/>
            <a:ext cx="2946735" cy="2453813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8B7A0B3B-3702-441F-B517-A73C33C119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9976" y="4372372"/>
            <a:ext cx="3776144" cy="606222"/>
          </a:xfrm>
          <a:prstGeom prst="rect">
            <a:avLst/>
          </a:prstGeom>
        </p:spPr>
      </p:pic>
      <p:sp>
        <p:nvSpPr>
          <p:cNvPr id="36" name="Título 1">
            <a:extLst>
              <a:ext uri="{FF2B5EF4-FFF2-40B4-BE49-F238E27FC236}">
                <a16:creationId xmlns:a16="http://schemas.microsoft.com/office/drawing/2014/main" id="{F4EAD6D4-7732-4800-97DC-AE20D1E8E24B}"/>
              </a:ext>
            </a:extLst>
          </p:cNvPr>
          <p:cNvSpPr txBox="1">
            <a:spLocks/>
          </p:cNvSpPr>
          <p:nvPr/>
        </p:nvSpPr>
        <p:spPr>
          <a:xfrm>
            <a:off x="3013884" y="4323575"/>
            <a:ext cx="3891216" cy="6062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pt-BR" sz="1400" b="1" dirty="0">
              <a:solidFill>
                <a:schemeClr val="bg1"/>
              </a:solidFill>
              <a:latin typeface="League Spartan" panose="00000800000000000000" pitchFamily="50" charset="0"/>
            </a:endParaRPr>
          </a:p>
          <a:p>
            <a:pPr lvl="0"/>
            <a:endParaRPr lang="pt-BR" sz="1400" b="1" dirty="0">
              <a:solidFill>
                <a:schemeClr val="bg1"/>
              </a:solidFill>
              <a:latin typeface="League Spartan" panose="00000800000000000000" pitchFamily="50" charset="0"/>
            </a:endParaRPr>
          </a:p>
          <a:p>
            <a:pPr lvl="0"/>
            <a:endParaRPr lang="pt-BR" sz="1400" b="1" dirty="0">
              <a:solidFill>
                <a:schemeClr val="bg1"/>
              </a:solidFill>
              <a:latin typeface="League Spartan" panose="00000800000000000000" pitchFamily="50" charset="0"/>
            </a:endParaRPr>
          </a:p>
          <a:p>
            <a:pPr lvl="0"/>
            <a:endParaRPr lang="pt-BR" sz="1400" b="1" dirty="0">
              <a:solidFill>
                <a:schemeClr val="bg1"/>
              </a:solidFill>
              <a:latin typeface="League Spartan" panose="00000800000000000000" pitchFamily="50" charset="0"/>
            </a:endParaRPr>
          </a:p>
          <a:p>
            <a:pPr lvl="0"/>
            <a:endParaRPr lang="pt-BR" sz="1400" b="1" dirty="0">
              <a:solidFill>
                <a:schemeClr val="bg1"/>
              </a:solidFill>
              <a:latin typeface="League Spartan" panose="00000800000000000000" pitchFamily="50" charset="0"/>
            </a:endParaRPr>
          </a:p>
          <a:p>
            <a:pPr lvl="0"/>
            <a:endParaRPr lang="pt-BR" sz="1400" b="1" dirty="0">
              <a:solidFill>
                <a:schemeClr val="bg1"/>
              </a:solidFill>
              <a:latin typeface="League Spartan" panose="00000800000000000000" pitchFamily="50" charset="0"/>
            </a:endParaRPr>
          </a:p>
          <a:p>
            <a:pPr lvl="0"/>
            <a:endParaRPr lang="pt-BR" sz="1400" b="1" dirty="0">
              <a:solidFill>
                <a:schemeClr val="bg1"/>
              </a:solidFill>
              <a:latin typeface="League Spartan" panose="00000800000000000000" pitchFamily="50" charset="0"/>
            </a:endParaRPr>
          </a:p>
          <a:p>
            <a:pPr lvl="0"/>
            <a:endParaRPr lang="pt-BR" sz="1400" b="1" dirty="0">
              <a:solidFill>
                <a:schemeClr val="bg1"/>
              </a:solidFill>
              <a:latin typeface="League Spartan" panose="00000800000000000000" pitchFamily="50" charset="0"/>
            </a:endParaRPr>
          </a:p>
          <a:p>
            <a:pPr lvl="0"/>
            <a:endParaRPr lang="pt-BR" sz="1400" b="1" dirty="0">
              <a:solidFill>
                <a:schemeClr val="bg1"/>
              </a:solidFill>
              <a:latin typeface="League Spartan" panose="00000800000000000000" pitchFamily="50" charset="0"/>
            </a:endParaRPr>
          </a:p>
          <a:p>
            <a:pPr lvl="0"/>
            <a:endParaRPr lang="pt-BR" sz="1400" b="1" dirty="0">
              <a:solidFill>
                <a:schemeClr val="bg1"/>
              </a:solidFill>
              <a:latin typeface="League Spartan" panose="00000800000000000000" pitchFamily="50" charset="0"/>
            </a:endParaRPr>
          </a:p>
          <a:p>
            <a:pPr lvl="0"/>
            <a:endParaRPr lang="pt-BR" sz="1400" b="1" dirty="0">
              <a:solidFill>
                <a:schemeClr val="bg1"/>
              </a:solidFill>
              <a:latin typeface="League Spartan" panose="00000800000000000000" pitchFamily="50" charset="0"/>
            </a:endParaRPr>
          </a:p>
          <a:p>
            <a:pPr lvl="0"/>
            <a:endParaRPr lang="pt-BR" sz="1400" b="1" dirty="0">
              <a:solidFill>
                <a:schemeClr val="bg1"/>
              </a:solidFill>
              <a:latin typeface="League Spartan" panose="00000800000000000000" pitchFamily="50" charset="0"/>
            </a:endParaRPr>
          </a:p>
          <a:p>
            <a:pPr lvl="0"/>
            <a:r>
              <a:rPr lang="pt-BR" sz="1400" b="1" dirty="0">
                <a:solidFill>
                  <a:schemeClr val="bg1"/>
                </a:solidFill>
                <a:latin typeface="League Spartan" panose="00000800000000000000" pitchFamily="50" charset="0"/>
              </a:rPr>
              <a:t>ICMS SOBRE COMBUSTÍVEIS DEVE SOFRER REAJUSTE EM FEVEREIRO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ECCC3A2-141A-47FE-89FF-44D95201F7A2}"/>
              </a:ext>
            </a:extLst>
          </p:cNvPr>
          <p:cNvSpPr/>
          <p:nvPr/>
        </p:nvSpPr>
        <p:spPr>
          <a:xfrm>
            <a:off x="1" y="2079565"/>
            <a:ext cx="3897357" cy="22094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r>
              <a:rPr lang="pt-BR" sz="1100" dirty="0">
                <a:solidFill>
                  <a:schemeClr val="tx1"/>
                </a:solidFill>
              </a:rPr>
              <a:t>A reforma tributária estabelece um regime de tratamento diferenciado para combustíveis e lubrificantes. O IVA dual, com alíquota única em todo o território nacional, será cobrado apenas uma vez na cadeia produtiva, no refino ou importação. Durante a tramitação no Senado, no entanto, foi incluída a possibilidade de cobrança do Imposto Seletivo, tributo sobre produtos que gerem danos à saúde, sobre combustíveis e petróleo. Segundo o Instituto Brasileiro de Petróleo e Gás (IBP), o regime diferenciado levará à alta do preço final aos consumidores.</a:t>
            </a: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r>
              <a:rPr lang="pt-BR" sz="1100" dirty="0">
                <a:solidFill>
                  <a:schemeClr val="tx1"/>
                </a:solidFill>
              </a:rPr>
              <a:t> </a:t>
            </a: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  <a:p>
            <a:pPr algn="just"/>
            <a:endParaRPr lang="pt-BR" sz="1100" dirty="0">
              <a:solidFill>
                <a:schemeClr val="tx1"/>
              </a:solidFill>
            </a:endParaRP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F52A5642-C8E8-4E0E-8706-80EA08EB55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81799"/>
            <a:ext cx="3908367" cy="606222"/>
          </a:xfrm>
          <a:prstGeom prst="rect">
            <a:avLst/>
          </a:prstGeom>
        </p:spPr>
      </p:pic>
      <p:sp>
        <p:nvSpPr>
          <p:cNvPr id="39" name="Título 1">
            <a:extLst>
              <a:ext uri="{FF2B5EF4-FFF2-40B4-BE49-F238E27FC236}">
                <a16:creationId xmlns:a16="http://schemas.microsoft.com/office/drawing/2014/main" id="{7EB9C39A-D045-4455-8332-E0A66AACD497}"/>
              </a:ext>
            </a:extLst>
          </p:cNvPr>
          <p:cNvSpPr txBox="1">
            <a:spLocks/>
          </p:cNvSpPr>
          <p:nvPr/>
        </p:nvSpPr>
        <p:spPr>
          <a:xfrm>
            <a:off x="-1" y="2083759"/>
            <a:ext cx="3908367" cy="5533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sz="1400" b="1" dirty="0">
                <a:solidFill>
                  <a:schemeClr val="bg1"/>
                </a:solidFill>
                <a:latin typeface="League Spartan" panose="00000800000000000000" pitchFamily="50" charset="0"/>
              </a:rPr>
              <a:t>COMO FICA O PREÇO DOS COMBUSTÍVEIS COM A REFORMA TRIBUTÁRIA?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E6BA68FF-492B-4F71-AEE5-5810EC2645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877"/>
          <a:stretch/>
        </p:blipFill>
        <p:spPr>
          <a:xfrm>
            <a:off x="3897357" y="2080020"/>
            <a:ext cx="2948763" cy="2199880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482706EE-E572-4F8D-B326-1A6592C0E6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943" y="9336148"/>
            <a:ext cx="6886841" cy="606222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9A7CB249-CF9F-4B49-9CD6-D9B881BE470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6929" y="9413070"/>
            <a:ext cx="1970147" cy="427364"/>
          </a:xfrm>
          <a:prstGeom prst="rect">
            <a:avLst/>
          </a:prstGeom>
        </p:spPr>
      </p:pic>
      <p:pic>
        <p:nvPicPr>
          <p:cNvPr id="9" name="Imagem 8" descr="Desenho de um círculo&#10;&#10;Descrição gerada automaticamente com confiança média">
            <a:extLst>
              <a:ext uri="{FF2B5EF4-FFF2-40B4-BE49-F238E27FC236}">
                <a16:creationId xmlns:a16="http://schemas.microsoft.com/office/drawing/2014/main" id="{6AD4ED8C-DC84-4BE6-BD17-0701F1480C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276" y="9380376"/>
            <a:ext cx="1041128" cy="492753"/>
          </a:xfrm>
          <a:prstGeom prst="rect">
            <a:avLst/>
          </a:prstGeom>
        </p:spPr>
      </p:pic>
      <p:cxnSp>
        <p:nvCxnSpPr>
          <p:cNvPr id="33" name="Conector Reto 7">
            <a:extLst>
              <a:ext uri="{FF2B5EF4-FFF2-40B4-BE49-F238E27FC236}">
                <a16:creationId xmlns:a16="http://schemas.microsoft.com/office/drawing/2014/main" id="{AB74A3B7-A5F6-43DB-A31E-6D029685AE39}"/>
              </a:ext>
            </a:extLst>
          </p:cNvPr>
          <p:cNvCxnSpPr>
            <a:cxnSpLocks/>
          </p:cNvCxnSpPr>
          <p:nvPr/>
        </p:nvCxnSpPr>
        <p:spPr>
          <a:xfrm>
            <a:off x="-30162" y="705631"/>
            <a:ext cx="68881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9" name="Imagem 28">
            <a:extLst>
              <a:ext uri="{FF2B5EF4-FFF2-40B4-BE49-F238E27FC236}">
                <a16:creationId xmlns:a16="http://schemas.microsoft.com/office/drawing/2014/main" id="{1435D529-77B0-4532-9B71-B498C78CC1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815" y="4372372"/>
            <a:ext cx="3073719" cy="225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25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4330</TotalTime>
  <Words>382</Words>
  <Application>Microsoft Office PowerPoint</Application>
  <PresentationFormat>Papel A4 (210 x 297 mm)</PresentationFormat>
  <Paragraphs>99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League Spartan</vt:lpstr>
      <vt:lpstr>Tema do Office</vt:lpstr>
      <vt:lpstr>TRIBUTO EM FOCO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RESUMO INFORMATIVO.</dc:title>
  <dc:creator>ERICK NEVES</dc:creator>
  <cp:lastModifiedBy>Lucas Ribeiro</cp:lastModifiedBy>
  <cp:revision>702</cp:revision>
  <dcterms:created xsi:type="dcterms:W3CDTF">2021-07-16T03:23:22Z</dcterms:created>
  <dcterms:modified xsi:type="dcterms:W3CDTF">2024-01-25T18:27:20Z</dcterms:modified>
</cp:coreProperties>
</file>